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888163" cy="10018713"/>
  <p:defaultTextStyle>
    <a:defPPr>
      <a:defRPr lang="ja-JP"/>
    </a:defPPr>
    <a:lvl1pPr marL="0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1pPr>
    <a:lvl2pPr marL="509229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2pPr>
    <a:lvl3pPr marL="1018459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3pPr>
    <a:lvl4pPr marL="1527688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4pPr>
    <a:lvl5pPr marL="2036917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5pPr>
    <a:lvl6pPr marL="2546147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6pPr>
    <a:lvl7pPr marL="3055376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7pPr>
    <a:lvl8pPr marL="3564606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8pPr>
    <a:lvl9pPr marL="4073835" algn="l" defTabSz="1018459" rtl="0" eaLnBrk="1" latinLnBrk="0" hangingPunct="1">
      <a:defRPr kumimoji="1" sz="20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6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orient="horz" pos="30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33CCFF"/>
    <a:srgbClr val="66FFFF"/>
    <a:srgbClr val="FFCC99"/>
    <a:srgbClr val="0066FF"/>
    <a:srgbClr val="FFCCFF"/>
    <a:srgbClr val="CCFF99"/>
    <a:srgbClr val="66FF99"/>
    <a:srgbClr val="FF7C8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880" autoAdjust="0"/>
    <p:restoredTop sz="94660" autoAdjust="0"/>
  </p:normalViewPr>
  <p:slideViewPr>
    <p:cSldViewPr snapToGrid="0">
      <p:cViewPr>
        <p:scale>
          <a:sx n="160" d="100"/>
          <a:sy n="160" d="100"/>
        </p:scale>
        <p:origin x="114" y="-4410"/>
      </p:cViewPr>
      <p:guideLst>
        <p:guide orient="horz" pos="2616"/>
        <p:guide pos="4032"/>
        <p:guide orient="horz" pos="3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85127" cy="501981"/>
          </a:xfrm>
          <a:prstGeom prst="rect">
            <a:avLst/>
          </a:prstGeom>
        </p:spPr>
        <p:txBody>
          <a:bodyPr vert="horz" lIns="63157" tIns="31580" rIns="63157" bIns="31580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948" y="2"/>
            <a:ext cx="2985126" cy="501981"/>
          </a:xfrm>
          <a:prstGeom prst="rect">
            <a:avLst/>
          </a:prstGeom>
        </p:spPr>
        <p:txBody>
          <a:bodyPr vert="horz" lIns="63157" tIns="31580" rIns="63157" bIns="31580" rtlCol="0"/>
          <a:lstStyle>
            <a:lvl1pPr algn="r">
              <a:defRPr sz="800"/>
            </a:lvl1pPr>
          </a:lstStyle>
          <a:p>
            <a:fld id="{D8E4FD60-6A61-4D33-888D-44D64FB72270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54125"/>
            <a:ext cx="4503737" cy="3378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3157" tIns="31580" rIns="63157" bIns="3158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709" y="4821665"/>
            <a:ext cx="5510748" cy="3944297"/>
          </a:xfrm>
          <a:prstGeom prst="rect">
            <a:avLst/>
          </a:prstGeom>
        </p:spPr>
        <p:txBody>
          <a:bodyPr vert="horz" lIns="63157" tIns="31580" rIns="63157" bIns="3158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733"/>
            <a:ext cx="2985127" cy="501981"/>
          </a:xfrm>
          <a:prstGeom prst="rect">
            <a:avLst/>
          </a:prstGeom>
        </p:spPr>
        <p:txBody>
          <a:bodyPr vert="horz" lIns="63157" tIns="31580" rIns="63157" bIns="31580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948" y="9516733"/>
            <a:ext cx="2985126" cy="501981"/>
          </a:xfrm>
          <a:prstGeom prst="rect">
            <a:avLst/>
          </a:prstGeom>
        </p:spPr>
        <p:txBody>
          <a:bodyPr vert="horz" lIns="63157" tIns="31580" rIns="63157" bIns="31580" rtlCol="0" anchor="b"/>
          <a:lstStyle>
            <a:lvl1pPr algn="r">
              <a:defRPr sz="800"/>
            </a:lvl1pPr>
          </a:lstStyle>
          <a:p>
            <a:fld id="{4CE24AB9-D79A-4C2C-BCA5-D5CB47F3FA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90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229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459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7688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6917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6147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5376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4606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3835" algn="l" defTabSz="1018459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92213" y="1254125"/>
            <a:ext cx="4503737" cy="3378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24AB9-D79A-4C2C-BCA5-D5CB47F3FAA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13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19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84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6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6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41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78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23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3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1" y="2353629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1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9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7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86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1" y="640080"/>
            <a:ext cx="4128848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8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1" y="2880361"/>
            <a:ext cx="4128848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37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81" y="640080"/>
            <a:ext cx="4128848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8"/>
            <a:ext cx="64808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81" y="2880361"/>
            <a:ext cx="4128848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57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2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2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1AE6D-5EC8-4FDA-8DCB-ACD8180BD233}" type="datetimeFigureOut">
              <a:rPr kumimoji="1" lang="ja-JP" altLang="en-US" smtClean="0"/>
              <a:pPr/>
              <a:t>2020/6/4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2" y="8898893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3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76422-F5F4-4E09-BA1D-F2E766032C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69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213340" y="2807904"/>
            <a:ext cx="10935708" cy="42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2" tIns="48006" rIns="96012" bIns="48006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2105"/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5199" y="3519180"/>
            <a:ext cx="6403" cy="146841"/>
          </a:xfrm>
          <a:prstGeom prst="rect">
            <a:avLst/>
          </a:prstGeom>
        </p:spPr>
      </p:pic>
      <p:sp>
        <p:nvSpPr>
          <p:cNvPr id="59" name="正方形/長方形 58"/>
          <p:cNvSpPr/>
          <p:nvPr/>
        </p:nvSpPr>
        <p:spPr>
          <a:xfrm>
            <a:off x="2424959" y="743445"/>
            <a:ext cx="1806541" cy="530643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700" b="1" dirty="0">
                <a:solidFill>
                  <a:schemeClr val="tx1"/>
                </a:solidFill>
              </a:rPr>
              <a:t>夢に向かって　たくましく生きる児童の育成</a:t>
            </a:r>
            <a:endParaRPr lang="en-US" altLang="ja-JP" sz="7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700" b="1" dirty="0">
                <a:solidFill>
                  <a:schemeClr val="tx1"/>
                </a:solidFill>
              </a:rPr>
              <a:t>〇よく考え　進んで学習する子</a:t>
            </a:r>
            <a:endParaRPr lang="en-US" altLang="ja-JP" sz="7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700" b="1" dirty="0">
                <a:solidFill>
                  <a:schemeClr val="tx1"/>
                </a:solidFill>
              </a:rPr>
              <a:t>〇心豊かで思いやりのある子</a:t>
            </a:r>
            <a:endParaRPr lang="en-US" altLang="ja-JP" sz="7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700" b="1" dirty="0">
                <a:solidFill>
                  <a:schemeClr val="tx1"/>
                </a:solidFill>
              </a:rPr>
              <a:t>〇明るく健康な子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446458" y="743445"/>
            <a:ext cx="1806541" cy="532915"/>
          </a:xfrm>
          <a:prstGeom prst="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40" b="1" dirty="0">
                <a:solidFill>
                  <a:schemeClr val="tx1"/>
                </a:solidFill>
              </a:rPr>
              <a:t>創造性・国際性に富む人材の育成と生涯学習の振興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4374101" y="756151"/>
            <a:ext cx="1838395" cy="532914"/>
          </a:xfrm>
          <a:prstGeom prst="rect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40" b="1" dirty="0">
                <a:solidFill>
                  <a:schemeClr val="tx1"/>
                </a:solidFill>
              </a:rPr>
              <a:t>人間尊重の精神を基底し、郷土の自然と文化に誇りをもち、個性豊かで創造性・協調性に富む人材の育成</a:t>
            </a:r>
          </a:p>
        </p:txBody>
      </p:sp>
      <p:sp>
        <p:nvSpPr>
          <p:cNvPr id="65" name="下矢印 64"/>
          <p:cNvSpPr/>
          <p:nvPr/>
        </p:nvSpPr>
        <p:spPr>
          <a:xfrm>
            <a:off x="3154486" y="2844572"/>
            <a:ext cx="373180" cy="18607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105"/>
          </a:p>
        </p:txBody>
      </p:sp>
      <p:sp>
        <p:nvSpPr>
          <p:cNvPr id="68" name="正方形/長方形 67"/>
          <p:cNvSpPr/>
          <p:nvPr/>
        </p:nvSpPr>
        <p:spPr>
          <a:xfrm>
            <a:off x="274670" y="3078058"/>
            <a:ext cx="5937827" cy="8654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600" tIns="75600" rIns="75600" bIns="0" rtlCol="0" anchor="ctr"/>
          <a:lstStyle/>
          <a:p>
            <a:r>
              <a:rPr lang="ja-JP" altLang="en-US" sz="1050" b="1" dirty="0">
                <a:solidFill>
                  <a:schemeClr val="tx1"/>
                </a:solidFill>
              </a:rPr>
              <a:t>１　</a:t>
            </a:r>
            <a:r>
              <a:rPr lang="ja-JP" altLang="en-US" sz="1050" b="1" dirty="0">
                <a:solidFill>
                  <a:srgbClr val="FF0000"/>
                </a:solidFill>
              </a:rPr>
              <a:t>キャリア教育</a:t>
            </a:r>
            <a:r>
              <a:rPr lang="ja-JP" altLang="en-US" sz="1050" b="1" dirty="0">
                <a:solidFill>
                  <a:schemeClr val="tx1"/>
                </a:solidFill>
              </a:rPr>
              <a:t>に視点を置き、学ぶ喜びを原動力に、</a:t>
            </a:r>
            <a:r>
              <a:rPr lang="ja-JP" altLang="en-US" sz="1050" b="1" dirty="0">
                <a:solidFill>
                  <a:srgbClr val="FF0000"/>
                </a:solidFill>
              </a:rPr>
              <a:t>主体的・対話的で深い学びを実現</a:t>
            </a:r>
            <a:r>
              <a:rPr lang="ja-JP" altLang="en-US" sz="1050" b="1" dirty="0">
                <a:solidFill>
                  <a:schemeClr val="tx1"/>
                </a:solidFill>
              </a:rPr>
              <a:t>し、一人一人に　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r>
              <a:rPr lang="ja-JP" altLang="en-US" sz="1050" b="1" dirty="0">
                <a:solidFill>
                  <a:schemeClr val="tx1"/>
                </a:solidFill>
              </a:rPr>
              <a:t>　　</a:t>
            </a:r>
            <a:r>
              <a:rPr lang="ja-JP" altLang="en-US" sz="1050" b="1" dirty="0">
                <a:solidFill>
                  <a:srgbClr val="FF0000"/>
                </a:solidFill>
              </a:rPr>
              <a:t>確かな学力</a:t>
            </a:r>
            <a:r>
              <a:rPr lang="ja-JP" altLang="en-US" sz="1050" b="1" dirty="0">
                <a:solidFill>
                  <a:schemeClr val="tx1"/>
                </a:solidFill>
              </a:rPr>
              <a:t>を身につける。（</a:t>
            </a:r>
            <a:r>
              <a:rPr lang="ja-JP" altLang="en-US" sz="1050" b="1" dirty="0">
                <a:solidFill>
                  <a:srgbClr val="FF0000"/>
                </a:solidFill>
              </a:rPr>
              <a:t>育成すべき資質・能力</a:t>
            </a:r>
            <a:r>
              <a:rPr lang="ja-JP" altLang="en-US" sz="1050" b="1" dirty="0">
                <a:solidFill>
                  <a:schemeClr val="tx1"/>
                </a:solidFill>
              </a:rPr>
              <a:t>を明確にした</a:t>
            </a:r>
            <a:r>
              <a:rPr lang="ja-JP" altLang="en-US" sz="1050" b="1" dirty="0">
                <a:solidFill>
                  <a:srgbClr val="FF0000"/>
                </a:solidFill>
              </a:rPr>
              <a:t>カリキュラムマネジメント</a:t>
            </a:r>
            <a:r>
              <a:rPr lang="ja-JP" altLang="en-US" sz="1050" b="1" dirty="0">
                <a:solidFill>
                  <a:schemeClr val="tx1"/>
                </a:solidFill>
              </a:rPr>
              <a:t>の実践）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r>
              <a:rPr lang="ja-JP" altLang="en-US" sz="1050" b="1" dirty="0">
                <a:solidFill>
                  <a:schemeClr val="tx1"/>
                </a:solidFill>
              </a:rPr>
              <a:t>２　</a:t>
            </a:r>
            <a:r>
              <a:rPr lang="ja-JP" altLang="en-US" sz="1050" b="1" dirty="0" err="1">
                <a:solidFill>
                  <a:srgbClr val="FF0000"/>
                </a:solidFill>
              </a:rPr>
              <a:t>こ</a:t>
            </a:r>
            <a:r>
              <a:rPr lang="ja-JP" altLang="en-US" sz="1050" b="1" dirty="0">
                <a:solidFill>
                  <a:srgbClr val="FF0000"/>
                </a:solidFill>
              </a:rPr>
              <a:t>小連携・小中一貫教育</a:t>
            </a:r>
            <a:r>
              <a:rPr lang="ja-JP" altLang="en-US" sz="1050" b="1" dirty="0">
                <a:solidFill>
                  <a:schemeClr val="tx1"/>
                </a:solidFill>
              </a:rPr>
              <a:t>を推進し、多様な</a:t>
            </a:r>
            <a:r>
              <a:rPr lang="ja-JP" altLang="en-US" sz="1050" b="1" dirty="0">
                <a:solidFill>
                  <a:srgbClr val="FF0000"/>
                </a:solidFill>
              </a:rPr>
              <a:t>体験活動</a:t>
            </a:r>
            <a:r>
              <a:rPr lang="ja-JP" altLang="en-US" sz="1050" b="1" dirty="0">
                <a:solidFill>
                  <a:schemeClr val="tx1"/>
                </a:solidFill>
              </a:rPr>
              <a:t>を通して、</a:t>
            </a:r>
            <a:r>
              <a:rPr lang="ja-JP" altLang="en-US" sz="1050" b="1" dirty="0">
                <a:solidFill>
                  <a:srgbClr val="FF0000"/>
                </a:solidFill>
              </a:rPr>
              <a:t>豊かな人間関係</a:t>
            </a:r>
            <a:r>
              <a:rPr lang="ja-JP" altLang="en-US" sz="1050" b="1" dirty="0">
                <a:solidFill>
                  <a:schemeClr val="tx1"/>
                </a:solidFill>
              </a:rPr>
              <a:t>と</a:t>
            </a:r>
            <a:r>
              <a:rPr lang="ja-JP" altLang="en-US" sz="1050" b="1" dirty="0">
                <a:solidFill>
                  <a:srgbClr val="FF0000"/>
                </a:solidFill>
              </a:rPr>
              <a:t>豊かな心</a:t>
            </a:r>
            <a:r>
              <a:rPr lang="ja-JP" altLang="en-US" sz="1050" b="1" dirty="0">
                <a:solidFill>
                  <a:schemeClr val="tx1"/>
                </a:solidFill>
              </a:rPr>
              <a:t>を育む。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r>
              <a:rPr lang="ja-JP" altLang="en-US" sz="1050" b="1" dirty="0">
                <a:solidFill>
                  <a:schemeClr val="tx1"/>
                </a:solidFill>
              </a:rPr>
              <a:t>３　</a:t>
            </a:r>
            <a:r>
              <a:rPr lang="ja-JP" altLang="en-US" sz="1050" b="1" dirty="0">
                <a:solidFill>
                  <a:srgbClr val="FF0000"/>
                </a:solidFill>
              </a:rPr>
              <a:t>運動</a:t>
            </a:r>
            <a:r>
              <a:rPr lang="ja-JP" altLang="en-US" sz="1050" b="1" dirty="0">
                <a:solidFill>
                  <a:schemeClr val="tx1"/>
                </a:solidFill>
              </a:rPr>
              <a:t>に親しみ、</a:t>
            </a:r>
            <a:r>
              <a:rPr lang="ja-JP" altLang="en-US" sz="1050" b="1" dirty="0">
                <a:solidFill>
                  <a:srgbClr val="FF0000"/>
                </a:solidFill>
              </a:rPr>
              <a:t>健康教育</a:t>
            </a:r>
            <a:r>
              <a:rPr lang="ja-JP" altLang="en-US" sz="1050" b="1" dirty="0">
                <a:solidFill>
                  <a:schemeClr val="tx1"/>
                </a:solidFill>
              </a:rPr>
              <a:t>の充実を図り、</a:t>
            </a:r>
            <a:r>
              <a:rPr lang="ja-JP" altLang="en-US" sz="1050" b="1" dirty="0">
                <a:solidFill>
                  <a:srgbClr val="FF0000"/>
                </a:solidFill>
              </a:rPr>
              <a:t>健やかな体</a:t>
            </a:r>
            <a:r>
              <a:rPr lang="ja-JP" altLang="en-US" sz="1050" b="1" dirty="0">
                <a:solidFill>
                  <a:schemeClr val="tx1"/>
                </a:solidFill>
              </a:rPr>
              <a:t>を育成する。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r>
              <a:rPr lang="ja-JP" altLang="en-US" sz="1050" b="1" dirty="0">
                <a:solidFill>
                  <a:schemeClr val="tx1"/>
                </a:solidFill>
              </a:rPr>
              <a:t>４　</a:t>
            </a:r>
            <a:r>
              <a:rPr lang="ja-JP" altLang="en-US" sz="1050" b="1" dirty="0">
                <a:solidFill>
                  <a:srgbClr val="FF0000"/>
                </a:solidFill>
              </a:rPr>
              <a:t>学校・家庭・地域の連携・協力</a:t>
            </a:r>
            <a:r>
              <a:rPr lang="ja-JP" altLang="en-US" sz="1050" b="1" dirty="0">
                <a:solidFill>
                  <a:schemeClr val="tx1"/>
                </a:solidFill>
              </a:rPr>
              <a:t>を図り、</a:t>
            </a:r>
            <a:r>
              <a:rPr lang="ja-JP" altLang="en-US" sz="1050" b="1" dirty="0">
                <a:solidFill>
                  <a:srgbClr val="FF0000"/>
                </a:solidFill>
              </a:rPr>
              <a:t>魅力ある社会に開かれた学校づくり</a:t>
            </a:r>
            <a:r>
              <a:rPr lang="ja-JP" altLang="en-US" sz="1050" b="1" dirty="0">
                <a:solidFill>
                  <a:schemeClr val="tx1"/>
                </a:solidFill>
              </a:rPr>
              <a:t>に努める。</a:t>
            </a:r>
          </a:p>
          <a:p>
            <a:endParaRPr lang="en-US" altLang="ja-JP" sz="1050" b="1" dirty="0">
              <a:solidFill>
                <a:schemeClr val="tx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010094" y="102029"/>
            <a:ext cx="4615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u="sng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令和２年度　泊小学校　グランドデザイン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61263" y="507231"/>
            <a:ext cx="1787947" cy="270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55" b="1" dirty="0"/>
              <a:t>　泊小学校の教育目標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409256" y="485084"/>
            <a:ext cx="1787947" cy="270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55" b="1" dirty="0"/>
              <a:t>那覇市の教育目標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42792" y="517910"/>
            <a:ext cx="1787947" cy="270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55" b="1" dirty="0"/>
              <a:t>沖縄県の教育目標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82379" y="1402801"/>
            <a:ext cx="1068200" cy="270074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r>
              <a:rPr lang="ja-JP" altLang="en-US" sz="1155" b="1" dirty="0"/>
              <a:t>目指す学校像</a:t>
            </a: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83671" y="1672876"/>
            <a:ext cx="2169329" cy="991810"/>
          </a:xfrm>
          <a:prstGeom prst="rect">
            <a:avLst/>
          </a:prstGeom>
          <a:solidFill>
            <a:srgbClr val="FFFF00"/>
          </a:solidFill>
        </p:spPr>
        <p:txBody>
          <a:bodyPr wrap="square" spcCol="360000" rtlCol="0">
            <a:spAutoFit/>
          </a:bodyPr>
          <a:lstStyle/>
          <a:p>
            <a:r>
              <a:rPr lang="ja-JP" altLang="en-US" sz="735" dirty="0"/>
              <a:t>① 豊かな学びをはぐくむ楽しい学校</a:t>
            </a:r>
            <a:endParaRPr lang="en-US" altLang="ja-JP" sz="735" dirty="0"/>
          </a:p>
          <a:p>
            <a:r>
              <a:rPr lang="ja-JP" altLang="en-US" sz="735" dirty="0"/>
              <a:t>② 安全・安心で一人一人の居場所がある学校</a:t>
            </a:r>
            <a:endParaRPr lang="en-US" altLang="ja-JP" sz="735" dirty="0"/>
          </a:p>
          <a:p>
            <a:r>
              <a:rPr lang="ja-JP" altLang="en-US" sz="735" dirty="0"/>
              <a:t>③ 規律と礼儀を重んじ、思いやりいっぱいの学校</a:t>
            </a:r>
            <a:endParaRPr lang="en-US" altLang="ja-JP" sz="735" dirty="0"/>
          </a:p>
          <a:p>
            <a:r>
              <a:rPr lang="ja-JP" altLang="en-US" sz="735" dirty="0"/>
              <a:t>④ 夢や目標をもち、学ぶことが楽しい学校</a:t>
            </a:r>
            <a:endParaRPr lang="en-US" altLang="ja-JP" sz="735" dirty="0"/>
          </a:p>
          <a:p>
            <a:r>
              <a:rPr lang="ja-JP" altLang="en-US" sz="700" dirty="0"/>
              <a:t>⑤ 緑いっぱい花いっぱいで、環境豊かな美しい学校</a:t>
            </a:r>
            <a:endParaRPr lang="en-US" altLang="ja-JP" sz="700" dirty="0"/>
          </a:p>
          <a:p>
            <a:r>
              <a:rPr lang="ja-JP" altLang="en-US" sz="735" dirty="0"/>
              <a:t>⑥ 泊こども園や那覇中学校との一貫教育を推し進  </a:t>
            </a:r>
            <a:endParaRPr lang="en-US" altLang="ja-JP" sz="735" dirty="0"/>
          </a:p>
          <a:p>
            <a:r>
              <a:rPr lang="en-US" altLang="ja-JP" sz="735" dirty="0"/>
              <a:t>     </a:t>
            </a:r>
            <a:r>
              <a:rPr lang="ja-JP" altLang="en-US" sz="735" dirty="0" err="1"/>
              <a:t>める</a:t>
            </a:r>
            <a:r>
              <a:rPr lang="ja-JP" altLang="en-US" sz="735" dirty="0"/>
              <a:t>学校</a:t>
            </a:r>
            <a:endParaRPr lang="en-US" altLang="ja-JP" sz="735" dirty="0"/>
          </a:p>
          <a:p>
            <a:r>
              <a:rPr lang="ja-JP" altLang="en-US" sz="735" dirty="0"/>
              <a:t>⑦ 保護者や地域に開かれ、信頼される学校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364195" y="1392057"/>
            <a:ext cx="1068200" cy="27007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ja-JP" altLang="en-US" sz="1155" b="1" dirty="0"/>
              <a:t>目指す児童像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294282" y="1676311"/>
            <a:ext cx="1275686" cy="111030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735" dirty="0"/>
              <a:t>① 学習規律を守り、よく考  </a:t>
            </a:r>
            <a:endParaRPr lang="en-US" altLang="ja-JP" sz="735" dirty="0"/>
          </a:p>
          <a:p>
            <a:r>
              <a:rPr lang="en-US" altLang="ja-JP" sz="735" dirty="0"/>
              <a:t>     </a:t>
            </a:r>
            <a:r>
              <a:rPr lang="ja-JP" altLang="en-US" sz="735" dirty="0"/>
              <a:t>え主体的に学び続ける  </a:t>
            </a:r>
            <a:endParaRPr lang="en-US" altLang="ja-JP" sz="735" dirty="0"/>
          </a:p>
          <a:p>
            <a:r>
              <a:rPr lang="en-US" altLang="ja-JP" sz="735" dirty="0"/>
              <a:t>    </a:t>
            </a:r>
            <a:r>
              <a:rPr lang="ja-JP" altLang="en-US" sz="735" dirty="0"/>
              <a:t>児童</a:t>
            </a:r>
            <a:endParaRPr lang="en-US" altLang="ja-JP" sz="735" dirty="0"/>
          </a:p>
          <a:p>
            <a:r>
              <a:rPr lang="ja-JP" altLang="en-US" sz="735" dirty="0"/>
              <a:t>② お互いの尾良さを認め、</a:t>
            </a:r>
            <a:endParaRPr lang="en-US" altLang="ja-JP" sz="735" dirty="0"/>
          </a:p>
          <a:p>
            <a:r>
              <a:rPr lang="ja-JP" altLang="en-US" sz="735" dirty="0"/>
              <a:t>　　助け合う心優しい児童</a:t>
            </a:r>
            <a:endParaRPr lang="en-US" altLang="ja-JP" sz="735" dirty="0"/>
          </a:p>
          <a:p>
            <a:r>
              <a:rPr lang="ja-JP" altLang="en-US" sz="735" dirty="0"/>
              <a:t>③ 明るく素直で、進んで体</a:t>
            </a:r>
            <a:endParaRPr lang="en-US" altLang="ja-JP" sz="735" dirty="0"/>
          </a:p>
          <a:p>
            <a:r>
              <a:rPr lang="ja-JP" altLang="en-US" sz="735" dirty="0"/>
              <a:t>　　を動かす児童</a:t>
            </a:r>
            <a:endParaRPr lang="en-US" altLang="ja-JP" sz="735" dirty="0"/>
          </a:p>
          <a:p>
            <a:r>
              <a:rPr lang="ja-JP" altLang="en-US" sz="735" dirty="0"/>
              <a:t>④ 夢や目標に向かって挑戦する児童</a:t>
            </a:r>
            <a:endParaRPr lang="en-US" altLang="ja-JP" sz="735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3768699" y="1392057"/>
            <a:ext cx="1068200" cy="270074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r>
              <a:rPr lang="ja-JP" altLang="en-US" sz="1155" b="1" dirty="0"/>
              <a:t>目指す教師像</a:t>
            </a: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3619658" y="1676311"/>
            <a:ext cx="1376926" cy="111030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735" dirty="0"/>
              <a:t>① 教師としての自覚と誇りを</a:t>
            </a:r>
            <a:endParaRPr lang="en-US" altLang="ja-JP" sz="735" dirty="0"/>
          </a:p>
          <a:p>
            <a:r>
              <a:rPr lang="ja-JP" altLang="en-US" sz="735" dirty="0"/>
              <a:t>　　もち、学校経営に積極的に</a:t>
            </a:r>
            <a:endParaRPr lang="en-US" altLang="ja-JP" sz="735" dirty="0"/>
          </a:p>
          <a:p>
            <a:r>
              <a:rPr lang="ja-JP" altLang="en-US" sz="735" dirty="0"/>
              <a:t>　　参画する教師</a:t>
            </a:r>
            <a:endParaRPr lang="en-US" altLang="ja-JP" sz="735" dirty="0"/>
          </a:p>
          <a:p>
            <a:r>
              <a:rPr lang="ja-JP" altLang="en-US" sz="735" dirty="0"/>
              <a:t>② 児童の可能性や良さを引き</a:t>
            </a:r>
            <a:endParaRPr lang="en-US" altLang="ja-JP" sz="735" dirty="0"/>
          </a:p>
          <a:p>
            <a:r>
              <a:rPr lang="ja-JP" altLang="en-US" sz="735" dirty="0"/>
              <a:t>　　出し伸ばす教師</a:t>
            </a:r>
            <a:endParaRPr lang="en-US" altLang="ja-JP" sz="735" dirty="0"/>
          </a:p>
          <a:p>
            <a:r>
              <a:rPr lang="ja-JP" altLang="en-US" sz="735" dirty="0"/>
              <a:t>③ 自己研鑽に努め、児童や</a:t>
            </a:r>
            <a:endParaRPr lang="en-US" altLang="ja-JP" sz="735" dirty="0"/>
          </a:p>
          <a:p>
            <a:r>
              <a:rPr lang="ja-JP" altLang="en-US" sz="735" dirty="0"/>
              <a:t>　　保護者から信頼される教師</a:t>
            </a:r>
            <a:endParaRPr lang="en-US" altLang="ja-JP" sz="735" dirty="0"/>
          </a:p>
          <a:p>
            <a:r>
              <a:rPr lang="ja-JP" altLang="en-US" sz="735" dirty="0"/>
              <a:t>④ 家庭・地域・関係機関と積極的に連携を図る教師</a:t>
            </a:r>
            <a:endParaRPr lang="en-US" altLang="ja-JP" sz="735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5040843" y="1688251"/>
            <a:ext cx="1242227" cy="9971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735" dirty="0"/>
              <a:t>① 児童の居場所づくりや</a:t>
            </a:r>
            <a:endParaRPr lang="en-US" altLang="ja-JP" sz="735" dirty="0"/>
          </a:p>
          <a:p>
            <a:r>
              <a:rPr lang="ja-JP" altLang="en-US" sz="735" dirty="0"/>
              <a:t>　　ふるさとづくりをめざす</a:t>
            </a:r>
            <a:endParaRPr lang="en-US" altLang="ja-JP" sz="735" dirty="0"/>
          </a:p>
          <a:p>
            <a:r>
              <a:rPr lang="ja-JP" altLang="en-US" sz="735" dirty="0"/>
              <a:t>　　地域</a:t>
            </a:r>
            <a:endParaRPr lang="en-US" altLang="ja-JP" sz="735" dirty="0"/>
          </a:p>
          <a:p>
            <a:r>
              <a:rPr lang="ja-JP" altLang="en-US" sz="735" dirty="0"/>
              <a:t>② 児童の安全・安心に配</a:t>
            </a:r>
            <a:endParaRPr lang="en-US" altLang="ja-JP" sz="735" dirty="0"/>
          </a:p>
          <a:p>
            <a:r>
              <a:rPr lang="ja-JP" altLang="en-US" sz="735" dirty="0"/>
              <a:t>　　慮する地域</a:t>
            </a:r>
            <a:endParaRPr lang="en-US" altLang="ja-JP" sz="735" dirty="0"/>
          </a:p>
          <a:p>
            <a:r>
              <a:rPr lang="ja-JP" altLang="en-US" sz="735" dirty="0"/>
              <a:t>③ 学校との連携づくりを構</a:t>
            </a:r>
            <a:endParaRPr lang="en-US" altLang="ja-JP" sz="735" dirty="0"/>
          </a:p>
          <a:p>
            <a:r>
              <a:rPr lang="ja-JP" altLang="en-US" sz="735" dirty="0"/>
              <a:t>　　築し、協力して児童の</a:t>
            </a:r>
            <a:endParaRPr lang="en-US" altLang="ja-JP" sz="735" dirty="0"/>
          </a:p>
          <a:p>
            <a:r>
              <a:rPr lang="ja-JP" altLang="en-US" sz="735" dirty="0"/>
              <a:t>　　健全育成に努める地域</a:t>
            </a:r>
            <a:r>
              <a:rPr lang="ja-JP" altLang="en-US" sz="630" dirty="0"/>
              <a:t>　　　</a:t>
            </a:r>
            <a:endParaRPr lang="en-US" altLang="ja-JP" sz="630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118454" y="1406237"/>
            <a:ext cx="1068200" cy="270074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lang="ja-JP" altLang="en-US" sz="1155" b="1" dirty="0"/>
              <a:t>目指す地域像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17528" y="2791825"/>
            <a:ext cx="1326237" cy="286232"/>
          </a:xfrm>
          <a:prstGeom prst="rect">
            <a:avLst/>
          </a:prstGeom>
          <a:solidFill>
            <a:srgbClr val="FF7C80"/>
          </a:solidFill>
        </p:spPr>
        <p:txBody>
          <a:bodyPr wrap="square" rtlCol="0">
            <a:spAutoFit/>
          </a:bodyPr>
          <a:lstStyle/>
          <a:p>
            <a:r>
              <a:rPr lang="ja-JP" altLang="en-US" sz="1260" b="1" dirty="0"/>
              <a:t>学校経営の重点</a:t>
            </a: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307448" y="6748816"/>
            <a:ext cx="694937" cy="769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「豊かな心」プロジェクト</a:t>
            </a:r>
            <a:endParaRPr lang="en-US" altLang="ja-JP" sz="11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ja-JP" altLang="en-US" sz="11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307448" y="5880987"/>
            <a:ext cx="722192" cy="769441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「確かな学び」プロジェクト</a:t>
            </a: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307448" y="7582327"/>
            <a:ext cx="694937" cy="769441"/>
          </a:xfrm>
          <a:prstGeom prst="rect">
            <a:avLst/>
          </a:prstGeom>
          <a:solidFill>
            <a:srgbClr val="FF7C8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「たくましい体」プロジェクト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983894" y="7573786"/>
            <a:ext cx="5202759" cy="79945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900" b="1" dirty="0">
                <a:solidFill>
                  <a:prstClr val="black"/>
                </a:solidFill>
              </a:rPr>
              <a:t>①体力テストや健康診断結果等を生かした学習指導の改善充実。</a:t>
            </a:r>
            <a:endParaRPr lang="en-US" altLang="ja-JP" sz="90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945" dirty="0">
                <a:solidFill>
                  <a:prstClr val="black"/>
                </a:solidFill>
              </a:rPr>
              <a:t>　</a:t>
            </a:r>
            <a:r>
              <a:rPr lang="ja-JP" altLang="en-US" sz="800" dirty="0">
                <a:solidFill>
                  <a:prstClr val="black"/>
                </a:solidFill>
              </a:rPr>
              <a:t>・学習カードを活用し、学習のねらい、また個人の課題を明確にした学習指導の実施。</a:t>
            </a:r>
            <a:endParaRPr lang="en-US" altLang="ja-JP" sz="800" dirty="0">
              <a:solidFill>
                <a:prstClr val="black"/>
              </a:solidFill>
            </a:endParaRPr>
          </a:p>
          <a:p>
            <a:pPr lvl="0"/>
            <a:r>
              <a:rPr lang="ja-JP" altLang="en-US" sz="900" b="1" dirty="0">
                <a:solidFill>
                  <a:prstClr val="black"/>
                </a:solidFill>
              </a:rPr>
              <a:t>②健康・安全に関する教育を充実させ、自己管理能力を育成する。</a:t>
            </a:r>
            <a:endParaRPr lang="en-US" altLang="ja-JP" sz="90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</a:rPr>
              <a:t>　</a:t>
            </a:r>
            <a:r>
              <a:rPr lang="ja-JP" altLang="en-US" sz="800" dirty="0">
                <a:solidFill>
                  <a:prstClr val="black"/>
                </a:solidFill>
              </a:rPr>
              <a:t>・保健・安全行事を通した健康的な生活行動を身につけさせ、生命の尊さを知り、健</a:t>
            </a:r>
            <a:endParaRPr lang="en-US" altLang="ja-JP" sz="800" dirty="0">
              <a:solidFill>
                <a:prstClr val="black"/>
              </a:solidFill>
            </a:endParaRPr>
          </a:p>
          <a:p>
            <a:pPr lvl="0"/>
            <a:r>
              <a:rPr lang="ja-JP" altLang="en-US" sz="800" dirty="0">
                <a:solidFill>
                  <a:prstClr val="black"/>
                </a:solidFill>
              </a:rPr>
              <a:t>　　康で安全な生活ができるようにする。</a:t>
            </a:r>
            <a:endParaRPr lang="en-US" altLang="ja-JP" sz="800" dirty="0">
              <a:solidFill>
                <a:prstClr val="black"/>
              </a:solidFill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5382" y="8455553"/>
            <a:ext cx="708512" cy="1015663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「絆プロジェクト」：魅力ある・信頼される学校</a:t>
            </a:r>
          </a:p>
        </p:txBody>
      </p:sp>
      <p:cxnSp>
        <p:nvCxnSpPr>
          <p:cNvPr id="14" name="直線コネクタ 13"/>
          <p:cNvCxnSpPr/>
          <p:nvPr/>
        </p:nvCxnSpPr>
        <p:spPr>
          <a:xfrm>
            <a:off x="1261309" y="1331142"/>
            <a:ext cx="43912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>
            <a:stCxn id="59" idx="2"/>
          </p:cNvCxnSpPr>
          <p:nvPr/>
        </p:nvCxnSpPr>
        <p:spPr>
          <a:xfrm>
            <a:off x="3328229" y="1274088"/>
            <a:ext cx="0" cy="57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1270521" y="1331143"/>
            <a:ext cx="0" cy="60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898295" y="1331143"/>
            <a:ext cx="2531" cy="60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 flipH="1">
            <a:off x="4302801" y="1335001"/>
            <a:ext cx="5320" cy="85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5661957" y="1335002"/>
            <a:ext cx="0" cy="75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5303226" y="7916071"/>
            <a:ext cx="0" cy="57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>
            <a:stCxn id="60" idx="3"/>
            <a:endCxn id="59" idx="1"/>
          </p:cNvCxnSpPr>
          <p:nvPr/>
        </p:nvCxnSpPr>
        <p:spPr>
          <a:xfrm flipV="1">
            <a:off x="2253001" y="1008766"/>
            <a:ext cx="171959" cy="1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stCxn id="59" idx="3"/>
            <a:endCxn id="61" idx="1"/>
          </p:cNvCxnSpPr>
          <p:nvPr/>
        </p:nvCxnSpPr>
        <p:spPr>
          <a:xfrm>
            <a:off x="4231500" y="1008767"/>
            <a:ext cx="142601" cy="13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3225629" y="5796610"/>
            <a:ext cx="0" cy="114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>
            <a:off x="1223549" y="5755205"/>
            <a:ext cx="0" cy="114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5299240" y="5739556"/>
            <a:ext cx="0" cy="114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2308889" y="5212999"/>
            <a:ext cx="1704703" cy="286232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ja-JP" altLang="en-US" sz="1260" b="1" dirty="0"/>
              <a:t>育成すべき資質・能力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347162" y="5505038"/>
            <a:ext cx="5786245" cy="291572"/>
          </a:xfrm>
          <a:prstGeom prst="rect">
            <a:avLst/>
          </a:prstGeom>
          <a:solidFill>
            <a:srgbClr val="33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</a:rPr>
              <a:t>①主体性・自律性に関わる力　　　②対人関係能力　　　③課題解決能力　　　④学びに向かう力　　　⑤情報活用能力　　　　　　　　⑥グローバル化に対応する能力　　　⑦持続可能な社会づくりに関わる実践力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86303" y="3999504"/>
            <a:ext cx="5907962" cy="1155538"/>
            <a:chOff x="307840" y="4698705"/>
            <a:chExt cx="5756593" cy="1155538"/>
          </a:xfrm>
        </p:grpSpPr>
        <p:sp>
          <p:nvSpPr>
            <p:cNvPr id="72" name="テキスト ボックス 71"/>
            <p:cNvSpPr txBox="1"/>
            <p:nvPr/>
          </p:nvSpPr>
          <p:spPr>
            <a:xfrm>
              <a:off x="1595161" y="4698705"/>
              <a:ext cx="3066786" cy="276999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rPr>
                <a:t>魅力ある学校プロジェクト（合言葉）</a:t>
              </a:r>
            </a:p>
          </p:txBody>
        </p:sp>
        <p:grpSp>
          <p:nvGrpSpPr>
            <p:cNvPr id="76" name="グループ化 75"/>
            <p:cNvGrpSpPr/>
            <p:nvPr/>
          </p:nvGrpSpPr>
          <p:grpSpPr>
            <a:xfrm>
              <a:off x="307840" y="4975704"/>
              <a:ext cx="5756593" cy="878539"/>
              <a:chOff x="152400" y="2331306"/>
              <a:chExt cx="11760200" cy="4472847"/>
            </a:xfrm>
          </p:grpSpPr>
          <p:sp>
            <p:nvSpPr>
              <p:cNvPr id="77" name="正方形/長方形 76"/>
              <p:cNvSpPr/>
              <p:nvPr/>
            </p:nvSpPr>
            <p:spPr>
              <a:xfrm>
                <a:off x="152400" y="2331306"/>
                <a:ext cx="11760200" cy="4472847"/>
              </a:xfrm>
              <a:prstGeom prst="rect">
                <a:avLst/>
              </a:prstGeom>
              <a:solidFill>
                <a:srgbClr val="FFCC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8" name="テキスト ボックス 77"/>
              <p:cNvSpPr txBox="1"/>
              <p:nvPr/>
            </p:nvSpPr>
            <p:spPr>
              <a:xfrm>
                <a:off x="270727" y="4178236"/>
                <a:ext cx="5590986" cy="2350443"/>
              </a:xfrm>
              <a:prstGeom prst="rect">
                <a:avLst/>
              </a:prstGeom>
              <a:solidFill>
                <a:srgbClr val="00FFFF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１　楽しく、みんなが仲良しの</a:t>
                </a:r>
                <a:r>
                  <a:rPr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学校（いじめのない学校）</a:t>
                </a:r>
                <a:r>
                  <a:rPr kumimoji="1"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　　　</a:t>
                </a:r>
                <a:endParaRPr kumimoji="1" lang="en-US" altLang="ja-JP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  <a:p>
                <a:r>
                  <a:rPr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２　新たな発見・学びがある</a:t>
                </a:r>
                <a:r>
                  <a:rPr kumimoji="1"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学校</a:t>
                </a:r>
                <a:endParaRPr kumimoji="1" lang="en-US" altLang="ja-JP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  <a:p>
                <a:r>
                  <a:rPr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３　夢や目標をもち、チャレンジする学校</a:t>
                </a:r>
                <a:endParaRPr kumimoji="1" lang="ja-JP" altLang="en-US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</p:txBody>
          </p:sp>
          <p:sp>
            <p:nvSpPr>
              <p:cNvPr id="79" name="テキスト ボックス 78"/>
              <p:cNvSpPr txBox="1"/>
              <p:nvPr/>
            </p:nvSpPr>
            <p:spPr>
              <a:xfrm>
                <a:off x="5926954" y="4178237"/>
                <a:ext cx="5803903" cy="2350443"/>
              </a:xfrm>
              <a:prstGeom prst="rect">
                <a:avLst/>
              </a:prstGeom>
              <a:solidFill>
                <a:srgbClr val="00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１　わかる・できるが実感できる学校</a:t>
                </a:r>
                <a:endParaRPr kumimoji="1" lang="en-US" altLang="ja-JP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  <a:p>
                <a:r>
                  <a:rPr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２　協働（友達と共に学び、高め合う）の学校</a:t>
                </a:r>
                <a:endParaRPr lang="en-US" altLang="ja-JP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  <a:p>
                <a:r>
                  <a:rPr lang="ja-JP" altLang="en-US" sz="800" dirty="0">
                    <a:latin typeface="ＤＨＰ特太ゴシック体" panose="020B0500000000000000" pitchFamily="50" charset="-128"/>
                    <a:ea typeface="ＤＨＰ特太ゴシック体" panose="020B0500000000000000" pitchFamily="50" charset="-128"/>
                  </a:rPr>
                  <a:t>３　自己肯定感のもてる学校</a:t>
                </a:r>
                <a:endParaRPr lang="en-US" altLang="ja-JP" sz="800" dirty="0">
                  <a:latin typeface="ＤＨＰ特太ゴシック体" panose="020B0500000000000000" pitchFamily="50" charset="-128"/>
                  <a:ea typeface="ＤＨＰ特太ゴシック体" panose="020B0500000000000000" pitchFamily="50" charset="-128"/>
                </a:endParaRPr>
              </a:p>
            </p:txBody>
          </p:sp>
          <p:pic>
            <p:nvPicPr>
              <p:cNvPr id="92" name="図 9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26954" y="2608097"/>
                <a:ext cx="5803901" cy="1439776"/>
              </a:xfrm>
              <a:prstGeom prst="rect">
                <a:avLst/>
              </a:prstGeom>
            </p:spPr>
          </p:pic>
          <p:pic>
            <p:nvPicPr>
              <p:cNvPr id="93" name="図 92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2240" y="2583274"/>
                <a:ext cx="5270499" cy="1464599"/>
              </a:xfrm>
              <a:prstGeom prst="rect">
                <a:avLst/>
              </a:prstGeom>
            </p:spPr>
          </p:pic>
        </p:grpSp>
      </p:grpSp>
      <p:sp>
        <p:nvSpPr>
          <p:cNvPr id="5" name="正方形/長方形 4"/>
          <p:cNvSpPr/>
          <p:nvPr/>
        </p:nvSpPr>
        <p:spPr>
          <a:xfrm>
            <a:off x="1010094" y="6745643"/>
            <a:ext cx="5176559" cy="74848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</a:rPr>
              <a:t>①道徳教育や人権教育、ﾎﾞﾗﾝﾃｨｱ活動の充実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</a:rPr>
              <a:t>　　・教育活動全体、また小中の連携・一貫教育を通して、豊かな心を育む。「いじめ０」</a:t>
            </a:r>
            <a:endParaRPr kumimoji="1" lang="en-US" altLang="ja-JP" sz="800" dirty="0">
              <a:solidFill>
                <a:schemeClr val="tx1"/>
              </a:solidFill>
            </a:endParaRPr>
          </a:p>
          <a:p>
            <a:r>
              <a:rPr kumimoji="1" lang="ja-JP" altLang="en-US" sz="800" dirty="0">
                <a:solidFill>
                  <a:schemeClr val="tx1"/>
                </a:solidFill>
              </a:rPr>
              <a:t>　　　を目指し、未然防止に努める。</a:t>
            </a:r>
            <a:endParaRPr kumimoji="1" lang="en-US" altLang="ja-JP" sz="800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②支持的風土のある学級経営の推進</a:t>
            </a:r>
          </a:p>
          <a:p>
            <a:r>
              <a:rPr lang="ja-JP" altLang="en-US" sz="800" dirty="0">
                <a:solidFill>
                  <a:schemeClr val="tx1"/>
                </a:solidFill>
              </a:rPr>
              <a:t>　　・児童の自己肯定感を高める取組の実践。「不登校０」に向けた居場所づくりの取組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10094" y="5869316"/>
            <a:ext cx="5176560" cy="825901"/>
          </a:xfrm>
          <a:prstGeom prst="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</a:rPr>
              <a:t>①学習規律を整え、子どもの</a:t>
            </a:r>
            <a:r>
              <a:rPr lang="ja-JP" altLang="en-US" sz="1000" b="1">
                <a:solidFill>
                  <a:schemeClr val="tx1"/>
                </a:solidFill>
              </a:rPr>
              <a:t>学ぶ意欲</a:t>
            </a:r>
            <a:r>
              <a:rPr lang="ja-JP" altLang="en-US" sz="1000" b="1" dirty="0">
                <a:solidFill>
                  <a:schemeClr val="tx1"/>
                </a:solidFill>
              </a:rPr>
              <a:t>の向上を図る。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　</a:t>
            </a:r>
            <a:r>
              <a:rPr lang="ja-JP" altLang="en-US" sz="800" dirty="0">
                <a:solidFill>
                  <a:schemeClr val="tx1"/>
                </a:solidFill>
              </a:rPr>
              <a:t>・共通実践事項「３つの約束」（あいさつ・黙動・丁寧な言葉遣い）の定着。　　</a:t>
            </a:r>
            <a:endParaRPr lang="en-US" altLang="ja-JP" sz="800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②基礎的基本的な知識・技能の習得 と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900" b="1" dirty="0">
                <a:solidFill>
                  <a:schemeClr val="tx1"/>
                </a:solidFill>
              </a:rPr>
              <a:t>　　　　　　　　　　　　思考力・判断力・表現力を育成する学習指導の推進。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1000" b="1" dirty="0">
                <a:solidFill>
                  <a:schemeClr val="tx1"/>
                </a:solidFill>
              </a:rPr>
              <a:t>　</a:t>
            </a:r>
            <a:r>
              <a:rPr lang="ja-JP" altLang="en-US" sz="800" dirty="0">
                <a:solidFill>
                  <a:schemeClr val="tx1"/>
                </a:solidFill>
              </a:rPr>
              <a:t>・校内研究と学力向上推進を一体化した取組を行う。（諸調査　県平均　＋３ポイント）</a:t>
            </a:r>
            <a:r>
              <a:rPr lang="ja-JP" altLang="en-US" sz="1000" b="1" dirty="0">
                <a:solidFill>
                  <a:schemeClr val="tx1"/>
                </a:solidFill>
              </a:rPr>
              <a:t>　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r>
              <a:rPr lang="ja-JP" altLang="en-US" sz="800" dirty="0">
                <a:solidFill>
                  <a:schemeClr val="tx1"/>
                </a:solidFill>
              </a:rPr>
              <a:t>　・「主体的・対話的で深い学び」の授業改善を推進する。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831136" y="5869316"/>
            <a:ext cx="0" cy="82590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>
            <a:off x="4831136" y="6745643"/>
            <a:ext cx="0" cy="74880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>
            <a:off x="4831136" y="7570198"/>
            <a:ext cx="5763" cy="8030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847875" y="5888815"/>
            <a:ext cx="1338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〇「スーパー泊っ子」</a:t>
            </a:r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の認定（３つの約束達成表彰）</a:t>
            </a: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（学校まとめテストで１００点をとる）</a:t>
            </a: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  ②  ③  ④  ⑤  ⑥  ⑦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836899" y="6748816"/>
            <a:ext cx="13497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〇仲良しグループ活動（縦</a:t>
            </a: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割り活動）</a:t>
            </a:r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〇いいこと見つけ</a:t>
            </a:r>
            <a:r>
              <a:rPr lang="en-US" altLang="ja-JP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ｷﾗﾘ賞</a:t>
            </a:r>
            <a:r>
              <a:rPr lang="en-US" altLang="ja-JP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</a:p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（セルフエスティーム）</a:t>
            </a:r>
            <a:r>
              <a:rPr lang="ja-JP" altLang="en-US" sz="1000" dirty="0">
                <a:ea typeface="ＤＦ特太ゴシック体" panose="02010609000101010101" pitchFamily="1" charset="-128"/>
              </a:rPr>
              <a:t>　　</a:t>
            </a:r>
          </a:p>
          <a:p>
            <a:r>
              <a:rPr lang="ja-JP" altLang="en-US" sz="1000" dirty="0">
                <a:ea typeface="ＤＦ特太ゴシック体" panose="02010609000101010101" pitchFamily="1" charset="-128"/>
              </a:rPr>
              <a:t>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91773" y="7247905"/>
            <a:ext cx="13054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  ②  ③  ④  ⑤  ⑥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4842387" y="7560361"/>
            <a:ext cx="13497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ea typeface="ＤＦ特太ゴシック体" panose="02010609000101010101" pitchFamily="1" charset="-128"/>
              </a:rPr>
              <a:t>〇縄跳びチャレンジ（持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久力向上）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〇「泊ラン」の推奨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〇ラジオ空手（一校一運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動）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①  ②  ③  ④  ⑤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000" dirty="0">
                <a:ea typeface="ＤＦ特太ゴシック体" panose="02010609000101010101" pitchFamily="1" charset="-128"/>
              </a:rPr>
              <a:t>　</a:t>
            </a:r>
          </a:p>
          <a:p>
            <a:r>
              <a:rPr lang="ja-JP" altLang="en-US" sz="1000" dirty="0">
                <a:ea typeface="ＤＦ特太ゴシック体" panose="02010609000101010101" pitchFamily="1" charset="-128"/>
              </a:rPr>
              <a:t>　</a:t>
            </a:r>
          </a:p>
        </p:txBody>
      </p:sp>
      <p:grpSp>
        <p:nvGrpSpPr>
          <p:cNvPr id="26" name="グループ化 25"/>
          <p:cNvGrpSpPr/>
          <p:nvPr/>
        </p:nvGrpSpPr>
        <p:grpSpPr>
          <a:xfrm>
            <a:off x="983894" y="8455553"/>
            <a:ext cx="5213309" cy="1038246"/>
            <a:chOff x="983894" y="8455553"/>
            <a:chExt cx="5213309" cy="1038246"/>
          </a:xfrm>
        </p:grpSpPr>
        <p:sp>
          <p:nvSpPr>
            <p:cNvPr id="101" name="テキスト ボックス 100"/>
            <p:cNvSpPr txBox="1"/>
            <p:nvPr/>
          </p:nvSpPr>
          <p:spPr>
            <a:xfrm>
              <a:off x="992341" y="8455553"/>
              <a:ext cx="5204862" cy="253916"/>
            </a:xfrm>
            <a:prstGeom prst="rect">
              <a:avLst/>
            </a:prstGeom>
            <a:solidFill>
              <a:srgbClr val="66FF99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50" b="1" dirty="0"/>
                <a:t>①社会に開かれた学校　　　　②地域教育資源の活用　　　　③学校情報の提供・公開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983894" y="8686386"/>
              <a:ext cx="5213309" cy="78483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900" b="1" dirty="0"/>
                <a:t>①授業の公開。（毎月の授業参観）　　　</a:t>
              </a:r>
              <a:endParaRPr kumimoji="1" lang="en-US" altLang="ja-JP" sz="900" b="1" dirty="0"/>
            </a:p>
            <a:p>
              <a:r>
                <a:rPr kumimoji="1" lang="ja-JP" altLang="en-US" sz="900" b="1" dirty="0"/>
                <a:t>②保育所・幼稚園・こども園・小学校・中学校との連携の推進。</a:t>
              </a:r>
              <a:endParaRPr kumimoji="1" lang="en-US" altLang="ja-JP" sz="900" b="1" dirty="0"/>
            </a:p>
            <a:p>
              <a:r>
                <a:rPr lang="ja-JP" altLang="en-US" sz="900" b="1" dirty="0"/>
                <a:t>③地域の教育資源（人・もの・こと）を活用した教育活動の推進。　</a:t>
              </a:r>
              <a:endParaRPr lang="en-US" altLang="ja-JP" sz="900" b="1" dirty="0"/>
            </a:p>
            <a:p>
              <a:r>
                <a:rPr kumimoji="1" lang="ja-JP" altLang="en-US" sz="900" b="1" dirty="0"/>
                <a:t>④教育活動や学校情報の公表。（各種たより、ＨＰ等）</a:t>
              </a:r>
              <a:endParaRPr kumimoji="1" lang="en-US" altLang="ja-JP" sz="900" b="1" dirty="0"/>
            </a:p>
            <a:p>
              <a:r>
                <a:rPr lang="ja-JP" altLang="en-US" sz="900" b="1" dirty="0"/>
                <a:t>⑤保護者や地域の声、学校関係者評価等の意見を学校改善に生かす。</a:t>
              </a:r>
              <a:endParaRPr kumimoji="1" lang="ja-JP" altLang="en-US" sz="900" b="1" dirty="0"/>
            </a:p>
          </p:txBody>
        </p:sp>
        <p:cxnSp>
          <p:nvCxnSpPr>
            <p:cNvPr id="104" name="直線コネクタ 103"/>
            <p:cNvCxnSpPr/>
            <p:nvPr/>
          </p:nvCxnSpPr>
          <p:spPr>
            <a:xfrm>
              <a:off x="4818280" y="8690761"/>
              <a:ext cx="5763" cy="803038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テキスト ボックス 104"/>
          <p:cNvSpPr txBox="1"/>
          <p:nvPr/>
        </p:nvSpPr>
        <p:spPr>
          <a:xfrm>
            <a:off x="4834017" y="8690761"/>
            <a:ext cx="13497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ea typeface="ＤＦ特太ゴシック体" panose="02010609000101010101" pitchFamily="1" charset="-128"/>
              </a:rPr>
              <a:t>〇地域行事への参加、地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域教育資源の活用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・那覇ハーリー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・那覇大綱挽祭り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〇学校ＨＰの充実</a:t>
            </a:r>
            <a:endParaRPr lang="en-US" altLang="ja-JP" sz="800" dirty="0">
              <a:ea typeface="ＤＦ特太ゴシック体" panose="02010609000101010101" pitchFamily="1" charset="-128"/>
            </a:endParaRPr>
          </a:p>
          <a:p>
            <a:r>
              <a:rPr lang="ja-JP" altLang="en-US" sz="800" dirty="0">
                <a:ea typeface="ＤＦ特太ゴシック体" panose="02010609000101010101" pitchFamily="1" charset="-128"/>
              </a:rPr>
              <a:t>　⑤　⑥　</a:t>
            </a:r>
          </a:p>
          <a:p>
            <a:r>
              <a:rPr lang="ja-JP" altLang="en-US" sz="1000" dirty="0">
                <a:ea typeface="ＤＦ特太ゴシック体" panose="02010609000101010101" pitchFamily="1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880444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1104</TotalTime>
  <Words>1185</Words>
  <Application>Microsoft Office PowerPoint</Application>
  <PresentationFormat>A3 297x420 mm</PresentationFormat>
  <Paragraphs>111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ＤＦ特太ゴシック体</vt:lpstr>
      <vt:lpstr>ＤＨＰ特太ゴシック体</vt:lpstr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83</cp:revision>
  <cp:lastPrinted>2020-06-04T00:57:08Z</cp:lastPrinted>
  <dcterms:created xsi:type="dcterms:W3CDTF">2018-04-17T07:03:57Z</dcterms:created>
  <dcterms:modified xsi:type="dcterms:W3CDTF">2020-06-04T01:05:37Z</dcterms:modified>
</cp:coreProperties>
</file>